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797675" cy="9926638"/>
  <p:embeddedFontLst>
    <p:embeddedFont>
      <p:font typeface="Times New Roman MT" panose="020B0604020202020204" charset="0"/>
      <p:regular r:id="rId3"/>
    </p:embeddedFont>
    <p:embeddedFont>
      <p:font typeface="Times New Roman MT Bold" panose="020B060402020202020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73" autoAdjust="0"/>
  </p:normalViewPr>
  <p:slideViewPr>
    <p:cSldViewPr>
      <p:cViewPr>
        <p:scale>
          <a:sx n="70" d="100"/>
          <a:sy n="70" d="100"/>
        </p:scale>
        <p:origin x="-778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94886" y="-450638"/>
            <a:ext cx="1964414" cy="1964414"/>
          </a:xfrm>
          <a:custGeom>
            <a:avLst/>
            <a:gdLst/>
            <a:ahLst/>
            <a:cxnLst/>
            <a:rect l="l" t="t" r="r" b="b"/>
            <a:pathLst>
              <a:path w="1964414" h="1964414">
                <a:moveTo>
                  <a:pt x="0" y="0"/>
                </a:moveTo>
                <a:lnTo>
                  <a:pt x="1964414" y="0"/>
                </a:lnTo>
                <a:lnTo>
                  <a:pt x="1964414" y="1964415"/>
                </a:lnTo>
                <a:lnTo>
                  <a:pt x="0" y="19644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3" name="Freeform 3"/>
          <p:cNvSpPr/>
          <p:nvPr/>
        </p:nvSpPr>
        <p:spPr>
          <a:xfrm>
            <a:off x="620968" y="0"/>
            <a:ext cx="1082754" cy="1082754"/>
          </a:xfrm>
          <a:custGeom>
            <a:avLst/>
            <a:gdLst/>
            <a:ahLst/>
            <a:cxnLst/>
            <a:rect l="l" t="t" r="r" b="b"/>
            <a:pathLst>
              <a:path w="1082754" h="1082754">
                <a:moveTo>
                  <a:pt x="0" y="0"/>
                </a:moveTo>
                <a:lnTo>
                  <a:pt x="1082754" y="0"/>
                </a:lnTo>
                <a:lnTo>
                  <a:pt x="1082754" y="1082754"/>
                </a:lnTo>
                <a:lnTo>
                  <a:pt x="0" y="10827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4" name="AutoShape 4"/>
          <p:cNvSpPr/>
          <p:nvPr/>
        </p:nvSpPr>
        <p:spPr>
          <a:xfrm>
            <a:off x="-338449" y="1028700"/>
            <a:ext cx="18964898" cy="0"/>
          </a:xfrm>
          <a:prstGeom prst="line">
            <a:avLst/>
          </a:prstGeom>
          <a:ln w="19050" cap="flat">
            <a:solidFill>
              <a:srgbClr val="86939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 dirty="0"/>
          </a:p>
        </p:txBody>
      </p:sp>
      <p:sp>
        <p:nvSpPr>
          <p:cNvPr id="5" name="AutoShape 5"/>
          <p:cNvSpPr/>
          <p:nvPr/>
        </p:nvSpPr>
        <p:spPr>
          <a:xfrm>
            <a:off x="-338449" y="9271412"/>
            <a:ext cx="18964898" cy="0"/>
          </a:xfrm>
          <a:prstGeom prst="line">
            <a:avLst/>
          </a:prstGeom>
          <a:ln w="19050" cap="flat">
            <a:solidFill>
              <a:srgbClr val="86939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 dirty="0"/>
          </a:p>
        </p:txBody>
      </p:sp>
      <p:grpSp>
        <p:nvGrpSpPr>
          <p:cNvPr id="6" name="Group 6"/>
          <p:cNvGrpSpPr/>
          <p:nvPr/>
        </p:nvGrpSpPr>
        <p:grpSpPr>
          <a:xfrm rot="-10800000">
            <a:off x="-222266" y="8602396"/>
            <a:ext cx="2363624" cy="236362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6939B"/>
            </a:solidFill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9" name="Group 9"/>
          <p:cNvGrpSpPr/>
          <p:nvPr/>
        </p:nvGrpSpPr>
        <p:grpSpPr>
          <a:xfrm rot="6820643">
            <a:off x="1940207" y="8358660"/>
            <a:ext cx="210352" cy="210352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6939B"/>
            </a:solidFill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18196" tIns="18196" rIns="18196" bIns="18196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2" name="Group 12"/>
          <p:cNvGrpSpPr/>
          <p:nvPr/>
        </p:nvGrpSpPr>
        <p:grpSpPr>
          <a:xfrm rot="-9522379">
            <a:off x="2395138" y="9391126"/>
            <a:ext cx="371925" cy="371925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6939B"/>
            </a:solidFill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17919" tIns="17919" rIns="17919" bIns="17919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aphicFrame>
        <p:nvGraphicFramePr>
          <p:cNvPr id="15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678595"/>
              </p:ext>
            </p:extLst>
          </p:nvPr>
        </p:nvGraphicFramePr>
        <p:xfrm>
          <a:off x="3048000" y="1870310"/>
          <a:ext cx="13641754" cy="4013422"/>
        </p:xfrm>
        <a:graphic>
          <a:graphicData uri="http://schemas.openxmlformats.org/drawingml/2006/table">
            <a:tbl>
              <a:tblPr/>
              <a:tblGrid>
                <a:gridCol w="7910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23799">
                <a:tc>
                  <a:txBody>
                    <a:bodyPr/>
                    <a:lstStyle/>
                    <a:p>
                      <a:pPr algn="ctr">
                        <a:lnSpc>
                          <a:spcPts val="3229"/>
                        </a:lnSpc>
                        <a:defRPr/>
                      </a:pPr>
                      <a:r>
                        <a:rPr lang="fr-FR" sz="2691" b="1" noProof="0" dirty="0" smtClean="0">
                          <a:solidFill>
                            <a:srgbClr val="FFC000"/>
                          </a:solidFill>
                          <a:latin typeface="Times New Roman MT Bold"/>
                          <a:ea typeface="Times New Roman MT Bold"/>
                          <a:cs typeface="Times New Roman MT Bold"/>
                          <a:sym typeface="Times New Roman MT Bold"/>
                        </a:rPr>
                        <a:t>Calendrier des admissions </a:t>
                      </a:r>
                      <a:endParaRPr lang="fr-FR" sz="1100" noProof="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>
                        <a:lnSpc>
                          <a:spcPts val="3229"/>
                        </a:lnSpc>
                      </a:pPr>
                      <a:r>
                        <a:rPr lang="fr-FR" sz="2691" b="1" spc="-1" noProof="0" dirty="0" smtClean="0">
                          <a:solidFill>
                            <a:srgbClr val="FFC000"/>
                          </a:solidFill>
                          <a:latin typeface="Times New Roman MT Bold"/>
                          <a:ea typeface="Times New Roman MT Bold"/>
                          <a:cs typeface="Times New Roman MT Bold"/>
                          <a:sym typeface="Times New Roman MT Bold"/>
                        </a:rPr>
                        <a:t>Session inscriptions</a:t>
                      </a:r>
                      <a:endParaRPr lang="fr-FR" sz="2691" b="1" spc="-1" noProof="0" dirty="0">
                        <a:solidFill>
                          <a:srgbClr val="FFC000"/>
                        </a:solidFill>
                        <a:latin typeface="Times New Roman MT Bold"/>
                        <a:ea typeface="Times New Roman MT Bold"/>
                        <a:cs typeface="Times New Roman MT Bold"/>
                        <a:sym typeface="Times New Roman MT Bold"/>
                      </a:endParaRPr>
                    </a:p>
                  </a:txBody>
                  <a:tcPr marL="109863" marR="109863" marT="109863" marB="109863" anchor="ctr">
                    <a:lnL w="135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5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31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02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56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29"/>
                        </a:lnSpc>
                        <a:defRPr/>
                      </a:pPr>
                      <a:r>
                        <a:rPr lang="fr-FR" sz="2691" b="1" spc="-1" noProof="0" dirty="0" smtClean="0">
                          <a:solidFill>
                            <a:srgbClr val="FFC000"/>
                          </a:solidFill>
                          <a:latin typeface="Times New Roman MT Bold"/>
                          <a:ea typeface="Times New Roman MT Bold"/>
                          <a:cs typeface="Times New Roman MT Bold"/>
                          <a:sym typeface="Times New Roman MT Bold"/>
                        </a:rPr>
                        <a:t>Dates</a:t>
                      </a:r>
                      <a:endParaRPr lang="fr-FR" sz="1100" noProof="0" dirty="0">
                        <a:solidFill>
                          <a:srgbClr val="FFC000"/>
                        </a:solidFill>
                      </a:endParaRPr>
                    </a:p>
                  </a:txBody>
                  <a:tcPr marL="109863" marR="109863" marT="109863" marB="109863" anchor="ctr">
                    <a:lnL w="135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31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31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02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5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2906">
                <a:tc>
                  <a:txBody>
                    <a:bodyPr/>
                    <a:lstStyle/>
                    <a:p>
                      <a:pPr algn="ctr">
                        <a:lnSpc>
                          <a:spcPts val="2306"/>
                        </a:lnSpc>
                        <a:defRPr/>
                      </a:pPr>
                      <a:r>
                        <a:rPr lang="fr-FR" sz="1922" spc="-1" noProof="0" dirty="0" smtClean="0">
                          <a:solidFill>
                            <a:srgbClr val="00000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Ouverture des inscriptions 2026/2027</a:t>
                      </a:r>
                      <a:endParaRPr lang="fr-FR" sz="1922" spc="-1" noProof="0" dirty="0">
                        <a:solidFill>
                          <a:srgbClr val="000000"/>
                        </a:solidFill>
                        <a:latin typeface="Times New Roman MT"/>
                        <a:ea typeface="Times New Roman MT"/>
                        <a:cs typeface="Times New Roman MT"/>
                        <a:sym typeface="Times New Roman MT"/>
                      </a:endParaRPr>
                    </a:p>
                  </a:txBody>
                  <a:tcPr marL="109863" marR="109863" marT="109863" marB="109863" anchor="ctr">
                    <a:lnL w="135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5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02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5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6"/>
                        </a:lnSpc>
                        <a:defRPr/>
                      </a:pPr>
                      <a:r>
                        <a:rPr lang="fr-FR" sz="1922" b="1" spc="-1" noProof="0" dirty="0" smtClean="0">
                          <a:solidFill>
                            <a:srgbClr val="000000"/>
                          </a:solidFill>
                          <a:latin typeface="Times New Roman MT Bold"/>
                          <a:ea typeface="Times New Roman MT Bold"/>
                          <a:cs typeface="Times New Roman MT Bold"/>
                          <a:sym typeface="Times New Roman MT Bold"/>
                        </a:rPr>
                        <a:t>Du</a:t>
                      </a:r>
                      <a:r>
                        <a:rPr lang="fr-FR" sz="1922" b="1" spc="-1" baseline="0" noProof="0" dirty="0" smtClean="0">
                          <a:solidFill>
                            <a:srgbClr val="000000"/>
                          </a:solidFill>
                          <a:latin typeface="Times New Roman MT Bold"/>
                          <a:ea typeface="Times New Roman MT Bold"/>
                          <a:cs typeface="Times New Roman MT Bold"/>
                          <a:sym typeface="Times New Roman MT Bold"/>
                        </a:rPr>
                        <a:t> 1er j</a:t>
                      </a:r>
                      <a:r>
                        <a:rPr lang="fr-FR" sz="1922" b="1" spc="-1" noProof="0" dirty="0" smtClean="0">
                          <a:solidFill>
                            <a:srgbClr val="000000"/>
                          </a:solidFill>
                          <a:latin typeface="Times New Roman MT Bold"/>
                          <a:ea typeface="Times New Roman MT Bold"/>
                          <a:cs typeface="Times New Roman MT Bold"/>
                          <a:sym typeface="Times New Roman MT Bold"/>
                        </a:rPr>
                        <a:t>uillet au 30 septembre 2026</a:t>
                      </a:r>
                      <a:endParaRPr lang="fr-FR" sz="1100" noProof="0" dirty="0"/>
                    </a:p>
                  </a:txBody>
                  <a:tcPr marL="109863" marR="109863" marT="109863" marB="109863" anchor="ctr">
                    <a:lnL w="135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31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02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5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7466">
                <a:tc>
                  <a:txBody>
                    <a:bodyPr/>
                    <a:lstStyle/>
                    <a:p>
                      <a:pPr algn="ctr">
                        <a:lnSpc>
                          <a:spcPts val="2306"/>
                        </a:lnSpc>
                        <a:defRPr/>
                      </a:pPr>
                      <a:r>
                        <a:rPr lang="fr-FR" sz="1922" spc="-1" noProof="0" dirty="0" smtClean="0">
                          <a:solidFill>
                            <a:srgbClr val="00000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Test écrit et entretien oral</a:t>
                      </a:r>
                      <a:endParaRPr lang="fr-FR" sz="1100" noProof="0" dirty="0"/>
                    </a:p>
                  </a:txBody>
                  <a:tcPr marL="109863" marR="109863" marT="109863" marB="109863" anchor="ctr">
                    <a:lnL w="135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5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5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5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6"/>
                        </a:lnSpc>
                        <a:defRPr/>
                      </a:pPr>
                      <a:r>
                        <a:rPr lang="fr-FR" sz="1922" b="1" baseline="0" noProof="0" dirty="0" smtClean="0">
                          <a:solidFill>
                            <a:srgbClr val="000000"/>
                          </a:solidFill>
                          <a:latin typeface="Times New Roman MT Bold"/>
                          <a:ea typeface="Times New Roman MT Bold"/>
                          <a:cs typeface="Times New Roman MT Bold"/>
                          <a:sym typeface="Times New Roman MT Bold"/>
                        </a:rPr>
                        <a:t>10 octobre </a:t>
                      </a:r>
                      <a:r>
                        <a:rPr lang="fr-FR" sz="1922" b="1" noProof="0" dirty="0" smtClean="0">
                          <a:solidFill>
                            <a:srgbClr val="000000"/>
                          </a:solidFill>
                          <a:latin typeface="Times New Roman MT Bold"/>
                          <a:ea typeface="Times New Roman MT Bold"/>
                          <a:cs typeface="Times New Roman MT Bold"/>
                          <a:sym typeface="Times New Roman MT Bold"/>
                        </a:rPr>
                        <a:t>2026</a:t>
                      </a:r>
                      <a:endParaRPr lang="fr-FR" sz="1100" noProof="0" dirty="0"/>
                    </a:p>
                  </a:txBody>
                  <a:tcPr marL="109863" marR="109863" marT="109863" marB="109863" anchor="ctr">
                    <a:lnL w="135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31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5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5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92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30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22" spc="-1" noProof="0" dirty="0" smtClean="0">
                          <a:solidFill>
                            <a:srgbClr val="00000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Démarrage des cycles de formation</a:t>
                      </a:r>
                      <a:endParaRPr lang="fr-FR" sz="1100" noProof="0" dirty="0" smtClean="0"/>
                    </a:p>
                  </a:txBody>
                  <a:tcPr marL="109863" marR="109863" marT="109863" marB="109863" anchor="ctr">
                    <a:lnL w="135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5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5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5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6"/>
                        </a:lnSpc>
                        <a:defRPr/>
                      </a:pPr>
                      <a:r>
                        <a:rPr lang="fr-FR" sz="1922" b="1" spc="-1" noProof="0" dirty="0" smtClean="0">
                          <a:solidFill>
                            <a:srgbClr val="000000"/>
                          </a:solidFill>
                          <a:latin typeface="Times New Roman MT Bold"/>
                          <a:ea typeface="Times New Roman MT Bold"/>
                          <a:cs typeface="Times New Roman MT Bold"/>
                          <a:sym typeface="Times New Roman MT Bold"/>
                        </a:rPr>
                        <a:t>30 octobre 2026</a:t>
                      </a:r>
                      <a:endParaRPr lang="fr-FR" sz="1100" noProof="0" dirty="0"/>
                    </a:p>
                  </a:txBody>
                  <a:tcPr marL="109863" marR="109863" marT="109863" marB="109863" anchor="ctr">
                    <a:lnL w="135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31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5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51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6" name="Group 16"/>
          <p:cNvGrpSpPr/>
          <p:nvPr/>
        </p:nvGrpSpPr>
        <p:grpSpPr>
          <a:xfrm>
            <a:off x="1362560" y="1186572"/>
            <a:ext cx="9067741" cy="514895"/>
            <a:chOff x="0" y="-47625"/>
            <a:chExt cx="10062848" cy="57140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062848" cy="523776"/>
            </a:xfrm>
            <a:custGeom>
              <a:avLst/>
              <a:gdLst/>
              <a:ahLst/>
              <a:cxnLst/>
              <a:rect l="l" t="t" r="r" b="b"/>
              <a:pathLst>
                <a:path w="10062848" h="523776">
                  <a:moveTo>
                    <a:pt x="0" y="0"/>
                  </a:moveTo>
                  <a:lnTo>
                    <a:pt x="10062848" y="0"/>
                  </a:lnTo>
                  <a:lnTo>
                    <a:pt x="10062848" y="523776"/>
                  </a:lnTo>
                  <a:lnTo>
                    <a:pt x="0" y="5237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10062848" cy="57140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2304"/>
                </a:lnSpc>
              </a:pPr>
              <a:r>
                <a:rPr lang="fr-FR" sz="1920" b="1" spc="-1" dirty="0" smtClean="0">
                  <a:solidFill>
                    <a:srgbClr val="86939B"/>
                  </a:solidFill>
                  <a:latin typeface="Times New Roman MT Bold"/>
                  <a:ea typeface="Times New Roman MT Bold"/>
                  <a:cs typeface="Times New Roman MT Bold"/>
                  <a:sym typeface="Times New Roman MT Bold"/>
                </a:rPr>
                <a:t>Mastères</a:t>
              </a:r>
              <a:r>
                <a:rPr lang="en-US" sz="1920" b="1" spc="-1" dirty="0" smtClean="0">
                  <a:solidFill>
                    <a:srgbClr val="86939B"/>
                  </a:solidFill>
                  <a:latin typeface="Times New Roman MT Bold"/>
                  <a:ea typeface="Times New Roman MT Bold"/>
                  <a:cs typeface="Times New Roman MT Bold"/>
                  <a:sym typeface="Times New Roman MT Bold"/>
                </a:rPr>
                <a:t> </a:t>
              </a:r>
              <a:r>
                <a:rPr lang="fr-FR" sz="1920" b="1" spc="-1" dirty="0" smtClean="0">
                  <a:solidFill>
                    <a:srgbClr val="86939B"/>
                  </a:solidFill>
                  <a:latin typeface="Times New Roman MT Bold"/>
                  <a:ea typeface="Times New Roman MT Bold"/>
                  <a:cs typeface="Times New Roman MT Bold"/>
                  <a:sym typeface="Times New Roman MT Bold"/>
                </a:rPr>
                <a:t>Spécialisés</a:t>
              </a:r>
              <a:r>
                <a:rPr lang="en-US" sz="1920" b="1" spc="-1" dirty="0" smtClean="0">
                  <a:solidFill>
                    <a:srgbClr val="86939B"/>
                  </a:solidFill>
                  <a:latin typeface="Times New Roman MT Bold"/>
                  <a:ea typeface="Times New Roman MT Bold"/>
                  <a:cs typeface="Times New Roman MT Bold"/>
                  <a:sym typeface="Times New Roman MT Bold"/>
                </a:rPr>
                <a:t> </a:t>
              </a:r>
              <a:r>
                <a:rPr lang="en-US" sz="1920" b="1" spc="-1" dirty="0" smtClean="0">
                  <a:solidFill>
                    <a:srgbClr val="86939B"/>
                  </a:solidFill>
                  <a:latin typeface="Times New Roman MT Bold"/>
                  <a:ea typeface="Times New Roman MT Bold"/>
                  <a:cs typeface="Times New Roman MT Bold"/>
                  <a:sym typeface="Times New Roman MT Bold"/>
                </a:rPr>
                <a:t>ISCAE-Rabat</a:t>
              </a:r>
              <a:endParaRPr lang="en-US" sz="1920" b="1" spc="-1" dirty="0">
                <a:solidFill>
                  <a:srgbClr val="86939B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648026" y="1082754"/>
            <a:ext cx="4881771" cy="1354579"/>
            <a:chOff x="0" y="0"/>
            <a:chExt cx="5417503" cy="150323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417503" cy="1503232"/>
            </a:xfrm>
            <a:custGeom>
              <a:avLst/>
              <a:gdLst/>
              <a:ahLst/>
              <a:cxnLst/>
              <a:rect l="l" t="t" r="r" b="b"/>
              <a:pathLst>
                <a:path w="5417503" h="1503232">
                  <a:moveTo>
                    <a:pt x="0" y="0"/>
                  </a:moveTo>
                  <a:lnTo>
                    <a:pt x="5417503" y="0"/>
                  </a:lnTo>
                  <a:lnTo>
                    <a:pt x="5417503" y="1503232"/>
                  </a:lnTo>
                  <a:lnTo>
                    <a:pt x="0" y="15032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5417503" cy="154133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2175"/>
                </a:lnSpc>
              </a:pPr>
              <a:r>
                <a:rPr lang="fr-FR" sz="1813" b="1" spc="-1" dirty="0" smtClean="0">
                  <a:solidFill>
                    <a:srgbClr val="10456D"/>
                  </a:solidFill>
                  <a:latin typeface="Times New Roman MT Bold"/>
                  <a:ea typeface="Times New Roman MT Bold"/>
                  <a:cs typeface="Times New Roman MT Bold"/>
                  <a:sym typeface="Times New Roman MT Bold"/>
                </a:rPr>
                <a:t>Calendrier</a:t>
              </a:r>
              <a:r>
                <a:rPr lang="en-US" sz="1813" b="1" spc="-1" dirty="0" smtClean="0">
                  <a:solidFill>
                    <a:srgbClr val="10456D"/>
                  </a:solidFill>
                  <a:latin typeface="Times New Roman MT Bold"/>
                  <a:ea typeface="Times New Roman MT Bold"/>
                  <a:cs typeface="Times New Roman MT Bold"/>
                  <a:sym typeface="Times New Roman MT Bold"/>
                </a:rPr>
                <a:t> </a:t>
              </a:r>
              <a:r>
                <a:rPr lang="en-US" sz="1813" b="1" spc="-1" dirty="0">
                  <a:solidFill>
                    <a:srgbClr val="10456D"/>
                  </a:solidFill>
                  <a:latin typeface="Times New Roman MT Bold"/>
                  <a:ea typeface="Times New Roman MT Bold"/>
                  <a:cs typeface="Times New Roman MT Bold"/>
                  <a:sym typeface="Times New Roman MT Bold"/>
                </a:rPr>
                <a:t>Inscriptions</a:t>
              </a:r>
            </a:p>
            <a:p>
              <a:pPr algn="r">
                <a:lnSpc>
                  <a:spcPts val="2175"/>
                </a:lnSpc>
              </a:pPr>
              <a:r>
                <a:rPr lang="en-US" sz="1813" b="1" spc="-1" dirty="0">
                  <a:solidFill>
                    <a:srgbClr val="10456D"/>
                  </a:solidFill>
                  <a:latin typeface="Times New Roman MT Bold"/>
                  <a:ea typeface="Times New Roman MT Bold"/>
                  <a:cs typeface="Times New Roman MT Bold"/>
                  <a:sym typeface="Times New Roman MT Bold"/>
                </a:rPr>
                <a:t>Promotions 2026/2027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 rot="-7119918">
            <a:off x="16461236" y="8554840"/>
            <a:ext cx="2435749" cy="2435749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6939B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17919" tIns="17919" rIns="17919" bIns="17919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2531</TotalTime>
  <Words>40</Words>
  <Application>Microsoft Office PowerPoint</Application>
  <PresentationFormat>Personnalisé</PresentationFormat>
  <Paragraphs>12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Times New Roman MT</vt:lpstr>
      <vt:lpstr>Arial</vt:lpstr>
      <vt:lpstr>Times New Roman MT Bold</vt:lpstr>
      <vt:lpstr>Calibri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CODIR-PFC&amp;C</dc:title>
  <dc:creator>Fatiha Khalli</dc:creator>
  <cp:lastModifiedBy>Eboundar</cp:lastModifiedBy>
  <cp:revision>18</cp:revision>
  <cp:lastPrinted>2026-06-26T09:25:45Z</cp:lastPrinted>
  <dcterms:created xsi:type="dcterms:W3CDTF">2006-08-16T00:00:00Z</dcterms:created>
  <dcterms:modified xsi:type="dcterms:W3CDTF">2026-07-06T15:04:09Z</dcterms:modified>
  <dc:identifier>DAGoLSByFpc</dc:identifier>
</cp:coreProperties>
</file>