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8288000" cy="10287000"/>
  <p:notesSz cx="6797675" cy="9926638"/>
  <p:embeddedFontLst>
    <p:embeddedFont>
      <p:font typeface="Times New Roman MT" panose="02030502070405020303" pitchFamily="18" charset="77"/>
      <p:regular r:id="rId3"/>
    </p:embeddedFont>
    <p:embeddedFont>
      <p:font typeface="Times New Roman MT Bold" panose="02030802070405020303" pitchFamily="18" charset="77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32" autoAdjust="0"/>
  </p:normalViewPr>
  <p:slideViewPr>
    <p:cSldViewPr>
      <p:cViewPr varScale="1">
        <p:scale>
          <a:sx n="71" d="100"/>
          <a:sy n="71" d="100"/>
        </p:scale>
        <p:origin x="760" y="3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5294886" y="-450638"/>
            <a:ext cx="1964414" cy="1964414"/>
          </a:xfrm>
          <a:custGeom>
            <a:avLst/>
            <a:gdLst/>
            <a:ahLst/>
            <a:cxnLst/>
            <a:rect l="l" t="t" r="r" b="b"/>
            <a:pathLst>
              <a:path w="1964414" h="1964414">
                <a:moveTo>
                  <a:pt x="0" y="0"/>
                </a:moveTo>
                <a:lnTo>
                  <a:pt x="1964414" y="0"/>
                </a:lnTo>
                <a:lnTo>
                  <a:pt x="1964414" y="1964415"/>
                </a:lnTo>
                <a:lnTo>
                  <a:pt x="0" y="196441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3" name="Freeform 3"/>
          <p:cNvSpPr/>
          <p:nvPr/>
        </p:nvSpPr>
        <p:spPr>
          <a:xfrm>
            <a:off x="620968" y="0"/>
            <a:ext cx="1082754" cy="1082754"/>
          </a:xfrm>
          <a:custGeom>
            <a:avLst/>
            <a:gdLst/>
            <a:ahLst/>
            <a:cxnLst/>
            <a:rect l="l" t="t" r="r" b="b"/>
            <a:pathLst>
              <a:path w="1082754" h="1082754">
                <a:moveTo>
                  <a:pt x="0" y="0"/>
                </a:moveTo>
                <a:lnTo>
                  <a:pt x="1082754" y="0"/>
                </a:lnTo>
                <a:lnTo>
                  <a:pt x="1082754" y="1082754"/>
                </a:lnTo>
                <a:lnTo>
                  <a:pt x="0" y="10827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4" name="AutoShape 4"/>
          <p:cNvSpPr/>
          <p:nvPr/>
        </p:nvSpPr>
        <p:spPr>
          <a:xfrm>
            <a:off x="-338449" y="1028700"/>
            <a:ext cx="18964898" cy="0"/>
          </a:xfrm>
          <a:prstGeom prst="line">
            <a:avLst/>
          </a:prstGeom>
          <a:ln w="19050" cap="flat">
            <a:solidFill>
              <a:srgbClr val="86939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sp>
        <p:nvSpPr>
          <p:cNvPr id="5" name="AutoShape 5"/>
          <p:cNvSpPr/>
          <p:nvPr/>
        </p:nvSpPr>
        <p:spPr>
          <a:xfrm>
            <a:off x="-338449" y="9271412"/>
            <a:ext cx="18964898" cy="0"/>
          </a:xfrm>
          <a:prstGeom prst="line">
            <a:avLst/>
          </a:prstGeom>
          <a:ln w="19050" cap="flat">
            <a:solidFill>
              <a:srgbClr val="86939B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/>
          </a:p>
        </p:txBody>
      </p:sp>
      <p:grpSp>
        <p:nvGrpSpPr>
          <p:cNvPr id="6" name="Group 6"/>
          <p:cNvGrpSpPr/>
          <p:nvPr/>
        </p:nvGrpSpPr>
        <p:grpSpPr>
          <a:xfrm rot="-10800000">
            <a:off x="-222266" y="8602396"/>
            <a:ext cx="2363624" cy="2363624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9" name="Group 9"/>
          <p:cNvGrpSpPr/>
          <p:nvPr/>
        </p:nvGrpSpPr>
        <p:grpSpPr>
          <a:xfrm rot="6820643">
            <a:off x="1940207" y="8358660"/>
            <a:ext cx="210352" cy="210352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18196" tIns="18196" rIns="18196" bIns="18196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pSp>
        <p:nvGrpSpPr>
          <p:cNvPr id="12" name="Group 12"/>
          <p:cNvGrpSpPr/>
          <p:nvPr/>
        </p:nvGrpSpPr>
        <p:grpSpPr>
          <a:xfrm rot="-9522379">
            <a:off x="2395138" y="9391126"/>
            <a:ext cx="371925" cy="371925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17919" tIns="17919" rIns="17919" bIns="17919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graphicFrame>
        <p:nvGraphicFramePr>
          <p:cNvPr id="15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285669"/>
              </p:ext>
            </p:extLst>
          </p:nvPr>
        </p:nvGraphicFramePr>
        <p:xfrm>
          <a:off x="3047737" y="1617595"/>
          <a:ext cx="13641754" cy="7536340"/>
        </p:xfrm>
        <a:graphic>
          <a:graphicData uri="http://schemas.openxmlformats.org/drawingml/2006/table">
            <a:tbl>
              <a:tblPr/>
              <a:tblGrid>
                <a:gridCol w="7910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23799">
                <a:tc>
                  <a:txBody>
                    <a:bodyPr/>
                    <a:lstStyle/>
                    <a:p>
                      <a:pPr algn="ctr">
                        <a:lnSpc>
                          <a:spcPts val="3229"/>
                        </a:lnSpc>
                        <a:defRPr/>
                      </a:pPr>
                      <a:r>
                        <a:rPr lang="en-US" sz="2691" b="1" dirty="0" err="1">
                          <a:solidFill>
                            <a:srgbClr val="FFC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Calendrier</a:t>
                      </a:r>
                      <a:r>
                        <a:rPr lang="en-US" sz="2691" b="1" dirty="0">
                          <a:solidFill>
                            <a:srgbClr val="FFC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des admissions </a:t>
                      </a:r>
                      <a:endParaRPr lang="en-US" sz="1100" dirty="0">
                        <a:solidFill>
                          <a:srgbClr val="FFC000"/>
                        </a:solidFill>
                      </a:endParaRPr>
                    </a:p>
                    <a:p>
                      <a:pPr algn="ctr">
                        <a:lnSpc>
                          <a:spcPts val="3229"/>
                        </a:lnSpc>
                      </a:pPr>
                      <a:r>
                        <a:rPr lang="en-US" sz="2691" b="1" spc="-1" dirty="0">
                          <a:solidFill>
                            <a:srgbClr val="FFC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Session inscriptions</a:t>
                      </a:r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56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229"/>
                        </a:lnSpc>
                        <a:defRPr/>
                      </a:pPr>
                      <a:r>
                        <a:rPr lang="en-US" sz="2691" b="1" spc="-1" dirty="0">
                          <a:solidFill>
                            <a:srgbClr val="FFC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Dates</a:t>
                      </a:r>
                      <a:endParaRPr lang="en-US" sz="1100" dirty="0">
                        <a:solidFill>
                          <a:srgbClr val="FFC000"/>
                        </a:solidFill>
                      </a:endParaRPr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045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2906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Ouverture des inscriptions 2026/2027</a:t>
                      </a:r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À </a:t>
                      </a: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partir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du </a:t>
                      </a: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Mercredi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1er </a:t>
                      </a: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Juillet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02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6091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Date limite de dépôt des dossiers de candidature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Mercredi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30 </a:t>
                      </a: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Septembre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9381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Tenue des jurys </a:t>
                      </a:r>
                      <a:r>
                        <a:rPr lang="fr-FR" sz="1922" spc="-1" noProof="0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présélection</a:t>
                      </a: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 et communication des </a:t>
                      </a:r>
                      <a:r>
                        <a:rPr lang="fr-FR" sz="1922" spc="-1" noProof="0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listes</a:t>
                      </a: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 des candidats retenus pour passer le concours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Du 08 au 10 </a:t>
                      </a: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Octobre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7466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Concours Ecrits et Oraux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Du 12 au 17 </a:t>
                      </a:r>
                      <a:r>
                        <a:rPr lang="en-US" sz="1922" b="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Octobre</a:t>
                      </a:r>
                      <a:r>
                        <a:rPr lang="en-US" sz="1922" b="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9251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Tenue des jurys finaux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22 </a:t>
                      </a: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Octobre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2026 au 24  </a:t>
                      </a: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Octobre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9251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Annonce des résultats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26 </a:t>
                      </a:r>
                      <a:r>
                        <a:rPr lang="en-US" sz="1922" b="1" spc="-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Octobre 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28195"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spc="-1" dirty="0">
                          <a:solidFill>
                            <a:srgbClr val="000000"/>
                          </a:solidFill>
                          <a:latin typeface="Times New Roman MT"/>
                          <a:ea typeface="Times New Roman MT"/>
                          <a:cs typeface="Times New Roman MT"/>
                          <a:sym typeface="Times New Roman MT"/>
                        </a:rPr>
                        <a:t>Démarrage des cycles de formation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6"/>
                        </a:lnSpc>
                        <a:defRPr/>
                      </a:pPr>
                      <a:r>
                        <a:rPr lang="en-US" sz="1922" b="1" spc="-1" dirty="0" err="1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Décembre</a:t>
                      </a:r>
                      <a:r>
                        <a:rPr lang="en-US" sz="1922" b="1" spc="-1" dirty="0">
                          <a:solidFill>
                            <a:srgbClr val="000000"/>
                          </a:solidFill>
                          <a:latin typeface="Times New Roman MT Bold"/>
                          <a:ea typeface="Times New Roman MT Bold"/>
                          <a:cs typeface="Times New Roman MT Bold"/>
                          <a:sym typeface="Times New Roman MT Bold"/>
                        </a:rPr>
                        <a:t> 2026</a:t>
                      </a:r>
                      <a:endParaRPr lang="en-US" sz="1100" dirty="0"/>
                    </a:p>
                  </a:txBody>
                  <a:tcPr marL="109863" marR="109863" marT="109863" marB="109863" anchor="ctr">
                    <a:lnL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831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3512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pSp>
        <p:nvGrpSpPr>
          <p:cNvPr id="16" name="Group 16"/>
          <p:cNvGrpSpPr/>
          <p:nvPr/>
        </p:nvGrpSpPr>
        <p:grpSpPr>
          <a:xfrm>
            <a:off x="1362560" y="1229487"/>
            <a:ext cx="9067741" cy="471980"/>
            <a:chOff x="0" y="0"/>
            <a:chExt cx="10062848" cy="523776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0062848" cy="523776"/>
            </a:xfrm>
            <a:custGeom>
              <a:avLst/>
              <a:gdLst/>
              <a:ahLst/>
              <a:cxnLst/>
              <a:rect l="l" t="t" r="r" b="b"/>
              <a:pathLst>
                <a:path w="10062848" h="523776">
                  <a:moveTo>
                    <a:pt x="0" y="0"/>
                  </a:moveTo>
                  <a:lnTo>
                    <a:pt x="10062848" y="0"/>
                  </a:lnTo>
                  <a:lnTo>
                    <a:pt x="10062848" y="523776"/>
                  </a:lnTo>
                  <a:lnTo>
                    <a:pt x="0" y="52377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10062848" cy="571401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ctr">
                <a:lnSpc>
                  <a:spcPts val="2304"/>
                </a:lnSpc>
              </a:pPr>
              <a:r>
                <a:rPr lang="en-US" sz="1920" b="1" spc="-1" dirty="0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EMBA, </a:t>
              </a:r>
              <a:r>
                <a:rPr lang="en-US" sz="1920" b="1" spc="-1" dirty="0" err="1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Mastères</a:t>
              </a:r>
              <a:r>
                <a:rPr lang="en-US" sz="1920" b="1" spc="-1" dirty="0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 </a:t>
              </a:r>
              <a:r>
                <a:rPr lang="en-US" sz="1920" b="1" spc="-1" dirty="0" err="1">
                  <a:solidFill>
                    <a:srgbClr val="86939B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Spécialisés</a:t>
              </a:r>
              <a:endParaRPr lang="en-US" sz="1920" b="1" spc="-1" dirty="0">
                <a:solidFill>
                  <a:srgbClr val="86939B"/>
                </a:solidFill>
                <a:latin typeface="Times New Roman MT Bold"/>
                <a:ea typeface="Times New Roman MT Bold"/>
                <a:cs typeface="Times New Roman MT Bold"/>
                <a:sym typeface="Times New Roman MT Bold"/>
              </a:endParaRPr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9648026" y="1082754"/>
            <a:ext cx="4881771" cy="1354579"/>
            <a:chOff x="0" y="0"/>
            <a:chExt cx="5417503" cy="1503232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5417503" cy="1503232"/>
            </a:xfrm>
            <a:custGeom>
              <a:avLst/>
              <a:gdLst/>
              <a:ahLst/>
              <a:cxnLst/>
              <a:rect l="l" t="t" r="r" b="b"/>
              <a:pathLst>
                <a:path w="5417503" h="1503232">
                  <a:moveTo>
                    <a:pt x="0" y="0"/>
                  </a:moveTo>
                  <a:lnTo>
                    <a:pt x="5417503" y="0"/>
                  </a:lnTo>
                  <a:lnTo>
                    <a:pt x="5417503" y="1503232"/>
                  </a:lnTo>
                  <a:lnTo>
                    <a:pt x="0" y="150323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38100"/>
              <a:ext cx="5417503" cy="1541332"/>
            </a:xfrm>
            <a:prstGeom prst="rect">
              <a:avLst/>
            </a:prstGeom>
          </p:spPr>
          <p:txBody>
            <a:bodyPr lIns="0" tIns="0" rIns="0" bIns="0" rtlCol="0" anchor="t"/>
            <a:lstStyle/>
            <a:p>
              <a:pPr algn="r">
                <a:lnSpc>
                  <a:spcPts val="2175"/>
                </a:lnSpc>
              </a:pPr>
              <a:r>
                <a:rPr lang="en-US" sz="1813" b="1" spc="-1" dirty="0" err="1">
                  <a:solidFill>
                    <a:srgbClr val="10456D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Calendrier</a:t>
              </a:r>
              <a:r>
                <a:rPr lang="en-US" sz="1813" b="1" spc="-1" dirty="0">
                  <a:solidFill>
                    <a:srgbClr val="10456D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 Inscriptions</a:t>
              </a:r>
            </a:p>
            <a:p>
              <a:pPr algn="r">
                <a:lnSpc>
                  <a:spcPts val="2175"/>
                </a:lnSpc>
              </a:pPr>
              <a:r>
                <a:rPr lang="en-US" sz="1813" b="1" spc="-1" dirty="0">
                  <a:solidFill>
                    <a:srgbClr val="10456D"/>
                  </a:solidFill>
                  <a:latin typeface="Times New Roman MT Bold"/>
                  <a:ea typeface="Times New Roman MT Bold"/>
                  <a:cs typeface="Times New Roman MT Bold"/>
                  <a:sym typeface="Times New Roman MT Bold"/>
                </a:rPr>
                <a:t>Promotions 2026/2027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 rot="-7119918">
            <a:off x="16461236" y="8554840"/>
            <a:ext cx="2435749" cy="2435749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86939B"/>
            </a:solidFill>
          </p:spPr>
          <p:txBody>
            <a:bodyPr/>
            <a:lstStyle/>
            <a:p>
              <a:endParaRPr lang="fr-FR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17919" tIns="17919" rIns="17919" bIns="17919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 dirty="0"/>
            </a:p>
          </p:txBody>
        </p:sp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id="{AD11F1DC-17C3-4DF8-D527-46C62823F826}"/>
              </a:ext>
            </a:extLst>
          </p:cNvPr>
          <p:cNvSpPr txBox="1"/>
          <p:nvPr/>
        </p:nvSpPr>
        <p:spPr>
          <a:xfrm>
            <a:off x="3200400" y="9542043"/>
            <a:ext cx="1251599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2000" dirty="0"/>
              <a:t>* Peut connaitre des  mises à jour selon le calendrier officiel des vacances universitaires et de l’agenda pédagogique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2501</TotalTime>
  <Words>110</Words>
  <Application>Microsoft Macintosh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Times New Roman MT</vt:lpstr>
      <vt:lpstr>Times New Roman MT Bold</vt:lpstr>
      <vt:lpstr>Arial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CODIR-PFC&amp;C</dc:title>
  <dc:creator>Fatiha Khalli</dc:creator>
  <cp:lastModifiedBy>Salima DEBBARH</cp:lastModifiedBy>
  <cp:revision>12</cp:revision>
  <cp:lastPrinted>2026-07-06T14:30:19Z</cp:lastPrinted>
  <dcterms:created xsi:type="dcterms:W3CDTF">2006-08-16T00:00:00Z</dcterms:created>
  <dcterms:modified xsi:type="dcterms:W3CDTF">2026-07-06T14:31:38Z</dcterms:modified>
  <dc:identifier>DAGoLSByFpc</dc:identifier>
</cp:coreProperties>
</file>